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3"/>
  </p:notesMasterIdLst>
  <p:sldIdLst>
    <p:sldId id="277" r:id="rId5"/>
    <p:sldId id="278" r:id="rId6"/>
    <p:sldId id="279" r:id="rId7"/>
    <p:sldId id="281" r:id="rId8"/>
    <p:sldId id="264" r:id="rId9"/>
    <p:sldId id="275" r:id="rId10"/>
    <p:sldId id="256" r:id="rId11"/>
    <p:sldId id="258" r:id="rId12"/>
    <p:sldId id="259" r:id="rId13"/>
    <p:sldId id="282" r:id="rId14"/>
    <p:sldId id="283" r:id="rId15"/>
    <p:sldId id="272" r:id="rId16"/>
    <p:sldId id="290" r:id="rId17"/>
    <p:sldId id="292" r:id="rId18"/>
    <p:sldId id="293" r:id="rId19"/>
    <p:sldId id="288" r:id="rId20"/>
    <p:sldId id="294" r:id="rId21"/>
    <p:sldId id="297" r:id="rId22"/>
    <p:sldId id="295" r:id="rId23"/>
    <p:sldId id="296" r:id="rId24"/>
    <p:sldId id="284" r:id="rId25"/>
    <p:sldId id="301" r:id="rId26"/>
    <p:sldId id="299" r:id="rId27"/>
    <p:sldId id="300" r:id="rId28"/>
    <p:sldId id="298" r:id="rId29"/>
    <p:sldId id="270" r:id="rId30"/>
    <p:sldId id="261" r:id="rId31"/>
    <p:sldId id="266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84059A-5A02-7742-9E89-E93B9C73D175}">
          <p14:sldIdLst>
            <p14:sldId id="277"/>
            <p14:sldId id="278"/>
            <p14:sldId id="279"/>
            <p14:sldId id="281"/>
            <p14:sldId id="264"/>
            <p14:sldId id="275"/>
            <p14:sldId id="256"/>
            <p14:sldId id="258"/>
            <p14:sldId id="259"/>
            <p14:sldId id="282"/>
            <p14:sldId id="283"/>
            <p14:sldId id="272"/>
            <p14:sldId id="290"/>
            <p14:sldId id="292"/>
            <p14:sldId id="293"/>
            <p14:sldId id="288"/>
            <p14:sldId id="294"/>
            <p14:sldId id="297"/>
            <p14:sldId id="295"/>
            <p14:sldId id="296"/>
            <p14:sldId id="284"/>
            <p14:sldId id="301"/>
            <p14:sldId id="299"/>
            <p14:sldId id="300"/>
            <p14:sldId id="298"/>
            <p14:sldId id="270"/>
            <p14:sldId id="261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>
        <p:scale>
          <a:sx n="134" d="100"/>
          <a:sy n="134" d="100"/>
        </p:scale>
        <p:origin x="-496" y="-28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BD0A9F-A14C-7646-AEFE-2B0A79E4096C}" type="datetimeFigureOut">
              <a:rPr lang="en-US" smtClean="0"/>
              <a:t>27/06/13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5CE6A-E6CD-6B46-AFEA-A6F2BEE07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3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 by</a:t>
            </a:r>
            <a:r>
              <a:rPr lang="en-US" baseline="0" dirty="0" smtClean="0"/>
              <a:t> analyzing millions of 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CE6A-E6CD-6B46-AFEA-A6F2BEE07E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38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official buildings</a:t>
            </a:r>
            <a:r>
              <a:rPr lang="en-US" baseline="0" dirty="0" smtClean="0"/>
              <a:t> don</a:t>
            </a:r>
            <a:r>
              <a:rPr lang="fr-FR" baseline="0" dirty="0" smtClean="0"/>
              <a:t>’</a:t>
            </a:r>
            <a:r>
              <a:rPr lang="en-US" baseline="0" dirty="0" smtClean="0"/>
              <a:t>t have any facade visible from the street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CE6A-E6CD-6B46-AFEA-A6F2BEE07E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09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each</a:t>
            </a:r>
            <a:r>
              <a:rPr lang="en-US" baseline="0" dirty="0" smtClean="0"/>
              <a:t> visual element is part of a </a:t>
            </a:r>
            <a:r>
              <a:rPr lang="en-US" baseline="0" dirty="0" err="1" smtClean="0"/>
              <a:t>geolocated</a:t>
            </a:r>
            <a:r>
              <a:rPr lang="en-US" baseline="0" dirty="0" smtClean="0"/>
              <a:t> image, we are able to </a:t>
            </a:r>
            <a:r>
              <a:rPr lang="en-US" baseline="0" dirty="0" err="1" smtClean="0"/>
              <a:t>geolocate</a:t>
            </a:r>
            <a:r>
              <a:rPr lang="en-US" baseline="0" dirty="0" smtClean="0"/>
              <a:t>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CE6A-E6CD-6B46-AFEA-A6F2BEE07E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3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CE6A-E6CD-6B46-AFEA-A6F2BEE07E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29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row = 1 cluster , 1 column = 1 period of time,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 cell = 4 sample from a given cluster (row) and at a given period of time (column)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CE6A-E6CD-6B46-AFEA-A6F2BEE07E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75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CE6A-E6CD-6B46-AFEA-A6F2BEE07E1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51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biased sample : sample from a small area in the center of Paris vs. random sampling in the whole Paris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5CE6A-E6CD-6B46-AFEA-A6F2BEE07E1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86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27/06/13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27/06/13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27/06/13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27/06/13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27/06/13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27/06/13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27/06/13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27/06/13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27/06/13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27/06/13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27/06/13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27/06/13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gif"/><Relationship Id="rId6" Type="http://schemas.openxmlformats.org/officeDocument/2006/relationships/image" Target="../media/image3.jpg"/><Relationship Id="rId7" Type="http://schemas.openxmlformats.org/officeDocument/2006/relationships/hyperlink" Target="http://www.ted.com/talks/what_we_learned_from_5_million_book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jpg"/><Relationship Id="rId5" Type="http://schemas.openxmlformats.org/officeDocument/2006/relationships/image" Target="../media/image39.jp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9788" y="675633"/>
            <a:ext cx="5702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JB. Michel &amp; al “Quantitative </a:t>
            </a:r>
            <a:r>
              <a:rPr lang="en-US" sz="2000" dirty="0"/>
              <a:t>analysis of culture using millions of</a:t>
            </a:r>
            <a:r>
              <a:rPr lang="en-US" sz="2000" b="1" dirty="0"/>
              <a:t> digitized </a:t>
            </a:r>
            <a:r>
              <a:rPr lang="en-US" sz="2000" b="1" dirty="0" smtClean="0"/>
              <a:t>books</a:t>
            </a:r>
            <a:r>
              <a:rPr lang="en-US" sz="2000" dirty="0" smtClean="0"/>
              <a:t>”, Science (2010)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397013" y="171041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8" name="Picture 7" descr="Google Ngram 4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66" t="32767"/>
          <a:stretch/>
        </p:blipFill>
        <p:spPr>
          <a:xfrm>
            <a:off x="2854802" y="1383519"/>
            <a:ext cx="6289197" cy="3484892"/>
          </a:xfrm>
          <a:prstGeom prst="rect">
            <a:avLst/>
          </a:prstGeom>
        </p:spPr>
      </p:pic>
      <p:pic>
        <p:nvPicPr>
          <p:cNvPr id="5" name="Picture 4" descr="f1.medium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2632845" cy="33457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2844" y="0"/>
            <a:ext cx="65111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Culturomics</a:t>
            </a:r>
            <a:endParaRPr lang="en-US" sz="3200" dirty="0"/>
          </a:p>
        </p:txBody>
      </p:sp>
      <p:pic>
        <p:nvPicPr>
          <p:cNvPr id="10" name="Picture 9" descr="031505_divinity_library_57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8" t="7488" r="17797"/>
          <a:stretch/>
        </p:blipFill>
        <p:spPr>
          <a:xfrm>
            <a:off x="0" y="2457823"/>
            <a:ext cx="2632845" cy="270919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31151" y="4812203"/>
            <a:ext cx="55997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7"/>
              </a:rPr>
              <a:t>http://</a:t>
            </a:r>
            <a:r>
              <a:rPr lang="en-US" sz="1400" dirty="0" err="1">
                <a:hlinkClick r:id="rId7"/>
              </a:rPr>
              <a:t>www.ted.com</a:t>
            </a:r>
            <a:r>
              <a:rPr lang="en-US" sz="1400" dirty="0">
                <a:hlinkClick r:id="rId7"/>
              </a:rPr>
              <a:t>/talks/what_we_learned_from_5_million_books.html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6381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6-24 at 19.56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09" y="-1057471"/>
            <a:ext cx="9160709" cy="62009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09" y="-78142"/>
            <a:ext cx="9144000" cy="97189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000" dirty="0" smtClean="0"/>
              <a:t>that </a:t>
            </a:r>
            <a:r>
              <a:rPr lang="en-US" sz="3000" dirty="0" smtClean="0"/>
              <a:t>we simplified to get only (115k) exterior </a:t>
            </a:r>
            <a:r>
              <a:rPr lang="en-US" sz="3000" dirty="0" smtClean="0"/>
              <a:t>facades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4260795" y="2408347"/>
            <a:ext cx="155393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facade of the same building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87006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25 at 18.13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12057"/>
            <a:ext cx="9054733" cy="5855558"/>
          </a:xfrm>
          <a:prstGeom prst="rect">
            <a:avLst/>
          </a:prstGeom>
        </p:spPr>
      </p:pic>
      <p:pic>
        <p:nvPicPr>
          <p:cNvPr id="5" name="Picture 4" descr="48.843382_2.342511_270_-004.JP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60" y="2090590"/>
            <a:ext cx="1535054" cy="1920599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F0000"/>
            </a:solidFill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6709" y="-78143"/>
            <a:ext cx="9144000" cy="1164507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3000" dirty="0" smtClean="0"/>
              <a:t>We can then project each visual element to a building and associate </a:t>
            </a:r>
            <a:r>
              <a:rPr lang="en-US" sz="3000" dirty="0" smtClean="0"/>
              <a:t>its cadaster </a:t>
            </a:r>
            <a:r>
              <a:rPr lang="en-US" sz="3000" dirty="0" smtClean="0"/>
              <a:t>metadata</a:t>
            </a:r>
            <a:endParaRPr lang="en-US" sz="30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963733" y="2257907"/>
            <a:ext cx="375527" cy="23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966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6-25 at 17.38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19170"/>
            <a:ext cx="9144000" cy="66626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50682" y="1343857"/>
            <a:ext cx="1507889" cy="38164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&lt; 1800</a:t>
            </a:r>
            <a:endParaRPr lang="en-US" sz="2200" dirty="0"/>
          </a:p>
          <a:p>
            <a:r>
              <a:rPr lang="fr-FR" sz="2200" dirty="0" smtClean="0"/>
              <a:t>1801</a:t>
            </a:r>
            <a:r>
              <a:rPr lang="fr-FR" sz="2200" dirty="0"/>
              <a:t>-1850</a:t>
            </a:r>
            <a:endParaRPr lang="en-US" sz="2200" dirty="0"/>
          </a:p>
          <a:p>
            <a:r>
              <a:rPr lang="fr-FR" sz="2200" dirty="0" smtClean="0"/>
              <a:t>1851</a:t>
            </a:r>
            <a:r>
              <a:rPr lang="fr-FR" sz="2200" dirty="0"/>
              <a:t>-1914</a:t>
            </a:r>
            <a:endParaRPr lang="en-US" sz="2200" dirty="0"/>
          </a:p>
          <a:p>
            <a:r>
              <a:rPr lang="fr-FR" sz="2200" dirty="0" smtClean="0"/>
              <a:t>1915</a:t>
            </a:r>
            <a:r>
              <a:rPr lang="fr-FR" sz="2200" dirty="0"/>
              <a:t>-1939</a:t>
            </a:r>
            <a:endParaRPr lang="en-US" sz="2200" dirty="0"/>
          </a:p>
          <a:p>
            <a:r>
              <a:rPr lang="fr-FR" sz="2200" dirty="0" smtClean="0"/>
              <a:t>1940</a:t>
            </a:r>
            <a:r>
              <a:rPr lang="fr-FR" sz="2200" dirty="0"/>
              <a:t>-1967</a:t>
            </a:r>
            <a:endParaRPr lang="en-US" sz="2200" dirty="0"/>
          </a:p>
          <a:p>
            <a:r>
              <a:rPr lang="fr-FR" sz="2200" dirty="0" smtClean="0"/>
              <a:t>1968</a:t>
            </a:r>
            <a:r>
              <a:rPr lang="fr-FR" sz="2200" dirty="0"/>
              <a:t>-1975</a:t>
            </a:r>
            <a:endParaRPr lang="en-US" sz="2200" dirty="0"/>
          </a:p>
          <a:p>
            <a:r>
              <a:rPr lang="fr-FR" sz="2200" dirty="0" smtClean="0"/>
              <a:t>1976</a:t>
            </a:r>
            <a:r>
              <a:rPr lang="fr-FR" sz="2200" dirty="0"/>
              <a:t>-1981</a:t>
            </a:r>
            <a:endParaRPr lang="en-US" sz="2200" dirty="0"/>
          </a:p>
          <a:p>
            <a:r>
              <a:rPr lang="fr-FR" sz="2200" dirty="0" smtClean="0"/>
              <a:t>1982</a:t>
            </a:r>
            <a:r>
              <a:rPr lang="fr-FR" sz="2200" dirty="0"/>
              <a:t>-1989</a:t>
            </a:r>
            <a:endParaRPr lang="en-US" sz="2200" dirty="0"/>
          </a:p>
          <a:p>
            <a:r>
              <a:rPr lang="fr-FR" sz="2200" dirty="0" smtClean="0"/>
              <a:t>1990</a:t>
            </a:r>
            <a:r>
              <a:rPr lang="fr-FR" sz="2200" dirty="0"/>
              <a:t>-1999</a:t>
            </a:r>
            <a:endParaRPr lang="en-US" sz="2200" dirty="0"/>
          </a:p>
          <a:p>
            <a:r>
              <a:rPr lang="fr-FR" sz="2200" dirty="0" smtClean="0"/>
              <a:t>2000 &gt;=</a:t>
            </a:r>
          </a:p>
          <a:p>
            <a:r>
              <a:rPr lang="fr-FR" sz="2200" dirty="0" err="1" smtClean="0"/>
              <a:t>unknown</a:t>
            </a:r>
            <a:endParaRPr lang="en-US" sz="2200" dirty="0"/>
          </a:p>
        </p:txBody>
      </p:sp>
      <p:pic>
        <p:nvPicPr>
          <p:cNvPr id="9" name="Picture 8" descr="Screen Shot 2013-06-25 at 17.40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07" y="1343858"/>
            <a:ext cx="511777" cy="3828848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16710" y="-28003"/>
            <a:ext cx="9179793" cy="8572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/>
              <a:t>l</a:t>
            </a:r>
            <a:r>
              <a:rPr lang="en-US" sz="3000" dirty="0" smtClean="0"/>
              <a:t>ike its period </a:t>
            </a:r>
            <a:r>
              <a:rPr lang="en-US" sz="3000" dirty="0"/>
              <a:t>of </a:t>
            </a:r>
            <a:r>
              <a:rPr lang="en-US" sz="3000" dirty="0" smtClean="0"/>
              <a:t>construction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21386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3695" y="3706928"/>
            <a:ext cx="2998157" cy="679526"/>
          </a:xfrm>
        </p:spPr>
        <p:txBody>
          <a:bodyPr>
            <a:normAutofit/>
          </a:bodyPr>
          <a:lstStyle/>
          <a:p>
            <a:r>
              <a:rPr lang="en-US" sz="3000" dirty="0" smtClean="0"/>
              <a:t>Period &lt;1800</a:t>
            </a:r>
            <a:endParaRPr lang="en-US" sz="3000" dirty="0"/>
          </a:p>
        </p:txBody>
      </p:sp>
      <p:pic>
        <p:nvPicPr>
          <p:cNvPr id="5" name="Content Placeholder 4" descr="Screen Shot 2013-06-27 at 09.46.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4" b="10334"/>
          <a:stretch>
            <a:fillRect/>
          </a:stretch>
        </p:blipFill>
        <p:spPr>
          <a:xfrm>
            <a:off x="12701" y="-42009"/>
            <a:ext cx="9131299" cy="3766397"/>
          </a:xfrm>
        </p:spPr>
      </p:pic>
      <p:sp>
        <p:nvSpPr>
          <p:cNvPr id="8" name="Rectangle 7"/>
          <p:cNvSpPr/>
          <p:nvPr/>
        </p:nvSpPr>
        <p:spPr>
          <a:xfrm flipH="1">
            <a:off x="47976" y="293998"/>
            <a:ext cx="7630571" cy="2881183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74338" y="3840706"/>
            <a:ext cx="1869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Period 1851-1914</a:t>
            </a:r>
          </a:p>
        </p:txBody>
      </p:sp>
      <p:sp>
        <p:nvSpPr>
          <p:cNvPr id="10" name="Rectangle 9"/>
          <p:cNvSpPr/>
          <p:nvPr/>
        </p:nvSpPr>
        <p:spPr>
          <a:xfrm flipH="1">
            <a:off x="7549202" y="0"/>
            <a:ext cx="1645778" cy="317518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creen Shot 2013-06-27 at 09.31.2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8" t="34588"/>
          <a:stretch/>
        </p:blipFill>
        <p:spPr>
          <a:xfrm>
            <a:off x="0" y="3180703"/>
            <a:ext cx="2151875" cy="1962798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flipH="1">
            <a:off x="1422825" y="4666487"/>
            <a:ext cx="199901" cy="2351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599209" y="4290169"/>
            <a:ext cx="199901" cy="192569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3-06-27 at 10.12.54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21" b="12980"/>
          <a:stretch/>
        </p:blipFill>
        <p:spPr>
          <a:xfrm>
            <a:off x="0" y="0"/>
            <a:ext cx="9143999" cy="4154082"/>
          </a:xfrm>
        </p:spPr>
      </p:pic>
      <p:sp>
        <p:nvSpPr>
          <p:cNvPr id="7" name="Rectangle 6"/>
          <p:cNvSpPr/>
          <p:nvPr/>
        </p:nvSpPr>
        <p:spPr>
          <a:xfrm flipH="1">
            <a:off x="82312" y="246959"/>
            <a:ext cx="3927466" cy="37631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H="1">
            <a:off x="4221438" y="246958"/>
            <a:ext cx="4162644" cy="3763179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 Shot 2013-06-27 at 09.31.2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0" t="7009" b="40132"/>
          <a:stretch/>
        </p:blipFill>
        <p:spPr>
          <a:xfrm>
            <a:off x="-1" y="3213152"/>
            <a:ext cx="2391785" cy="194038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 flipH="1">
            <a:off x="1581569" y="3441245"/>
            <a:ext cx="199901" cy="2351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5235" y="3364807"/>
            <a:ext cx="199901" cy="192569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85567" y="4183346"/>
            <a:ext cx="25046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Period 1801-1850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216549" y="4125189"/>
            <a:ext cx="2251826" cy="535211"/>
          </a:xfrm>
        </p:spPr>
        <p:txBody>
          <a:bodyPr>
            <a:normAutofit/>
          </a:bodyPr>
          <a:lstStyle/>
          <a:p>
            <a:r>
              <a:rPr lang="en-US" sz="2500" dirty="0" smtClean="0"/>
              <a:t>Period &lt;1800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39741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27 at 11.10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4073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H="1">
            <a:off x="3809878" y="82320"/>
            <a:ext cx="5021042" cy="41747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H="1">
            <a:off x="105829" y="352797"/>
            <a:ext cx="3374800" cy="3904298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44363" y="4407303"/>
            <a:ext cx="26457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Period 1851-1914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5642" y="4428152"/>
            <a:ext cx="25992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Period 1915-1939</a:t>
            </a:r>
          </a:p>
        </p:txBody>
      </p:sp>
      <p:pic>
        <p:nvPicPr>
          <p:cNvPr id="10" name="Picture 9" descr="Screen Shot 2013-06-27 at 11.26.0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8" b="37051"/>
          <a:stretch/>
        </p:blipFill>
        <p:spPr>
          <a:xfrm>
            <a:off x="0" y="3537475"/>
            <a:ext cx="1872537" cy="169569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flipH="1">
            <a:off x="1070054" y="4192953"/>
            <a:ext cx="199901" cy="2351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93425" y="3946926"/>
            <a:ext cx="199901" cy="192569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7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3-06-27 at 09.28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1" b="18611"/>
          <a:stretch>
            <a:fillRect/>
          </a:stretch>
        </p:blipFill>
        <p:spPr>
          <a:xfrm>
            <a:off x="12701" y="0"/>
            <a:ext cx="9131299" cy="3766397"/>
          </a:xfrm>
        </p:spPr>
      </p:pic>
      <p:pic>
        <p:nvPicPr>
          <p:cNvPr id="11" name="Picture 10" descr="Screen Shot 2013-06-27 at 09.31.2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7" b="28295"/>
          <a:stretch/>
        </p:blipFill>
        <p:spPr>
          <a:xfrm>
            <a:off x="0" y="2852975"/>
            <a:ext cx="2575195" cy="22905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39027" y="3840706"/>
            <a:ext cx="48049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Period 1851-1914</a:t>
            </a:r>
          </a:p>
        </p:txBody>
      </p:sp>
      <p:sp>
        <p:nvSpPr>
          <p:cNvPr id="10" name="Oval 9"/>
          <p:cNvSpPr/>
          <p:nvPr/>
        </p:nvSpPr>
        <p:spPr>
          <a:xfrm flipH="1">
            <a:off x="558543" y="4779270"/>
            <a:ext cx="199901" cy="2351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27 at 11.24.5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9"/>
          <a:stretch/>
        </p:blipFill>
        <p:spPr>
          <a:xfrm>
            <a:off x="-1" y="-1"/>
            <a:ext cx="9144000" cy="40983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176382" y="194036"/>
            <a:ext cx="4656518" cy="3439781"/>
          </a:xfrm>
          <a:prstGeom prst="rect">
            <a:avLst/>
          </a:prstGeom>
          <a:noFill/>
          <a:ln w="38100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 Shot 2013-06-27 at 11.26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662" y="3094330"/>
            <a:ext cx="2984500" cy="35052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flipH="1">
            <a:off x="1293475" y="3633818"/>
            <a:ext cx="199901" cy="2351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58348" y="3905766"/>
            <a:ext cx="199901" cy="192569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H="1">
            <a:off x="5009280" y="194038"/>
            <a:ext cx="4134717" cy="34397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04838" y="4277426"/>
            <a:ext cx="30690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Period 1940-1967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1752" y="4277426"/>
            <a:ext cx="306906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Period 1851-1914</a:t>
            </a:r>
          </a:p>
        </p:txBody>
      </p:sp>
    </p:spTree>
    <p:extLst>
      <p:ext uri="{BB962C8B-B14F-4D97-AF65-F5344CB8AC3E}">
        <p14:creationId xmlns:p14="http://schemas.microsoft.com/office/powerpoint/2010/main" val="1526807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 flipH="1">
            <a:off x="823118" y="3386860"/>
            <a:ext cx="199901" cy="2351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creen Shot 2013-06-27 at 11.54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737505"/>
          </a:xfrm>
          <a:prstGeom prst="rect">
            <a:avLst/>
          </a:prstGeom>
        </p:spPr>
      </p:pic>
      <p:pic>
        <p:nvPicPr>
          <p:cNvPr id="5" name="Picture 4" descr="Screen Shot 2013-06-27 at 11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9982"/>
            <a:ext cx="2697409" cy="220351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flipH="1">
            <a:off x="2497508" y="3045821"/>
            <a:ext cx="199901" cy="2351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68472" y="4262477"/>
            <a:ext cx="3069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Period 1940-1967</a:t>
            </a:r>
          </a:p>
        </p:txBody>
      </p:sp>
    </p:spTree>
    <p:extLst>
      <p:ext uri="{BB962C8B-B14F-4D97-AF65-F5344CB8AC3E}">
        <p14:creationId xmlns:p14="http://schemas.microsoft.com/office/powerpoint/2010/main" val="428839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27 at 11.35.2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28"/>
          <a:stretch/>
        </p:blipFill>
        <p:spPr>
          <a:xfrm>
            <a:off x="0" y="1"/>
            <a:ext cx="9144000" cy="3763178"/>
          </a:xfrm>
          <a:prstGeom prst="rect">
            <a:avLst/>
          </a:prstGeom>
        </p:spPr>
      </p:pic>
      <p:pic>
        <p:nvPicPr>
          <p:cNvPr id="5" name="Picture 4" descr="Screen Shot 2013-06-27 at 09.31.27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7" b="28295"/>
          <a:stretch/>
        </p:blipFill>
        <p:spPr>
          <a:xfrm>
            <a:off x="0" y="2852975"/>
            <a:ext cx="2575195" cy="229052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flipH="1">
            <a:off x="1352267" y="4751012"/>
            <a:ext cx="199901" cy="2351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8571" y="4112787"/>
            <a:ext cx="3069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Period 1968-1975</a:t>
            </a:r>
          </a:p>
        </p:txBody>
      </p:sp>
    </p:spTree>
    <p:extLst>
      <p:ext uri="{BB962C8B-B14F-4D97-AF65-F5344CB8AC3E}">
        <p14:creationId xmlns:p14="http://schemas.microsoft.com/office/powerpoint/2010/main" val="238087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4782" y="258720"/>
            <a:ext cx="6984775" cy="1340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 smtClean="0"/>
              <a:t>Question:</a:t>
            </a:r>
            <a:r>
              <a:rPr lang="en-US" sz="2500" dirty="0" smtClean="0"/>
              <a:t> How to study </a:t>
            </a:r>
            <a:r>
              <a:rPr lang="en-US" sz="2500" b="1" dirty="0" smtClean="0"/>
              <a:t>quantitatively</a:t>
            </a:r>
            <a:r>
              <a:rPr lang="en-US" sz="2500" dirty="0" smtClean="0"/>
              <a:t> the spatial and temporal evolution on cultural artifact </a:t>
            </a:r>
            <a:r>
              <a:rPr lang="en-US" sz="2500" b="1" dirty="0" smtClean="0"/>
              <a:t>from the physical world </a:t>
            </a:r>
            <a:r>
              <a:rPr lang="en-US" sz="2500" dirty="0" smtClean="0"/>
              <a:t>e.g. architectural elements?</a:t>
            </a:r>
            <a:endParaRPr lang="en-US" sz="2500" dirty="0"/>
          </a:p>
        </p:txBody>
      </p:sp>
      <p:pic>
        <p:nvPicPr>
          <p:cNvPr id="5" name="Picture 4" descr="nore-dame-de-pari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2" r="11070"/>
          <a:stretch/>
        </p:blipFill>
        <p:spPr>
          <a:xfrm>
            <a:off x="1143606" y="1665501"/>
            <a:ext cx="6687809" cy="3297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7408" y="4892132"/>
            <a:ext cx="25987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Cathedral de Notre Dame - Paris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6214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27 at 11.47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099034"/>
          </a:xfrm>
          <a:prstGeom prst="rect">
            <a:avLst/>
          </a:prstGeom>
        </p:spPr>
      </p:pic>
      <p:pic>
        <p:nvPicPr>
          <p:cNvPr id="5" name="Picture 4" descr="Screen Shot 2013-06-27 at 11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9982"/>
            <a:ext cx="2697409" cy="22035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flipH="1">
            <a:off x="823118" y="3386860"/>
            <a:ext cx="199901" cy="2351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68571" y="4112787"/>
            <a:ext cx="3069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Period 1976-1981</a:t>
            </a:r>
          </a:p>
        </p:txBody>
      </p:sp>
    </p:spTree>
    <p:extLst>
      <p:ext uri="{BB962C8B-B14F-4D97-AF65-F5344CB8AC3E}">
        <p14:creationId xmlns:p14="http://schemas.microsoft.com/office/powerpoint/2010/main" val="2113194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7819"/>
            <a:ext cx="9054338" cy="857250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t</a:t>
            </a:r>
            <a:r>
              <a:rPr lang="en-US" sz="3500" dirty="0" smtClean="0"/>
              <a:t>o produce spatial + temporal </a:t>
            </a:r>
            <a:r>
              <a:rPr lang="en-US" sz="3500" dirty="0" smtClean="0"/>
              <a:t>distribution of a cluster </a:t>
            </a:r>
            <a:endParaRPr lang="en-US" sz="3500" dirty="0"/>
          </a:p>
        </p:txBody>
      </p:sp>
      <p:pic>
        <p:nvPicPr>
          <p:cNvPr id="4" name="Content Placeholder 3" descr="Screen Shot 2013-06-26 at 11.53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22075"/>
          <a:stretch>
            <a:fillRect/>
          </a:stretch>
        </p:blipFill>
        <p:spPr>
          <a:xfrm>
            <a:off x="0" y="875069"/>
            <a:ext cx="10348437" cy="4268431"/>
          </a:xfrm>
        </p:spPr>
      </p:pic>
      <p:sp>
        <p:nvSpPr>
          <p:cNvPr id="5" name="TextBox 4"/>
          <p:cNvSpPr txBox="1"/>
          <p:nvPr/>
        </p:nvSpPr>
        <p:spPr>
          <a:xfrm>
            <a:off x="7650682" y="1343857"/>
            <a:ext cx="1507889" cy="38164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200" dirty="0" smtClean="0"/>
              <a:t>&lt; 1800</a:t>
            </a:r>
            <a:endParaRPr lang="en-US" sz="2200" dirty="0"/>
          </a:p>
          <a:p>
            <a:r>
              <a:rPr lang="fr-FR" sz="2200" dirty="0" smtClean="0"/>
              <a:t>1801</a:t>
            </a:r>
            <a:r>
              <a:rPr lang="fr-FR" sz="2200" dirty="0"/>
              <a:t>-1850</a:t>
            </a:r>
            <a:endParaRPr lang="en-US" sz="2200" dirty="0"/>
          </a:p>
          <a:p>
            <a:r>
              <a:rPr lang="fr-FR" sz="2200" dirty="0" smtClean="0"/>
              <a:t>1851</a:t>
            </a:r>
            <a:r>
              <a:rPr lang="fr-FR" sz="2200" dirty="0"/>
              <a:t>-1914</a:t>
            </a:r>
            <a:endParaRPr lang="en-US" sz="2200" dirty="0"/>
          </a:p>
          <a:p>
            <a:r>
              <a:rPr lang="fr-FR" sz="2200" dirty="0" smtClean="0"/>
              <a:t>1915</a:t>
            </a:r>
            <a:r>
              <a:rPr lang="fr-FR" sz="2200" dirty="0"/>
              <a:t>-1939</a:t>
            </a:r>
            <a:endParaRPr lang="en-US" sz="2200" dirty="0"/>
          </a:p>
          <a:p>
            <a:r>
              <a:rPr lang="fr-FR" sz="2200" dirty="0" smtClean="0"/>
              <a:t>1940</a:t>
            </a:r>
            <a:r>
              <a:rPr lang="fr-FR" sz="2200" dirty="0"/>
              <a:t>-1967</a:t>
            </a:r>
            <a:endParaRPr lang="en-US" sz="2200" dirty="0"/>
          </a:p>
          <a:p>
            <a:r>
              <a:rPr lang="fr-FR" sz="2200" dirty="0" smtClean="0"/>
              <a:t>1968</a:t>
            </a:r>
            <a:r>
              <a:rPr lang="fr-FR" sz="2200" dirty="0"/>
              <a:t>-1975</a:t>
            </a:r>
            <a:endParaRPr lang="en-US" sz="2200" dirty="0"/>
          </a:p>
          <a:p>
            <a:r>
              <a:rPr lang="fr-FR" sz="2200" dirty="0" smtClean="0"/>
              <a:t>1976</a:t>
            </a:r>
            <a:r>
              <a:rPr lang="fr-FR" sz="2200" dirty="0"/>
              <a:t>-1981</a:t>
            </a:r>
            <a:endParaRPr lang="en-US" sz="2200" dirty="0"/>
          </a:p>
          <a:p>
            <a:r>
              <a:rPr lang="fr-FR" sz="2200" dirty="0" smtClean="0"/>
              <a:t>1982</a:t>
            </a:r>
            <a:r>
              <a:rPr lang="fr-FR" sz="2200" dirty="0"/>
              <a:t>-1989</a:t>
            </a:r>
            <a:endParaRPr lang="en-US" sz="2200" dirty="0"/>
          </a:p>
          <a:p>
            <a:r>
              <a:rPr lang="fr-FR" sz="2200" dirty="0" smtClean="0"/>
              <a:t>1990</a:t>
            </a:r>
            <a:r>
              <a:rPr lang="fr-FR" sz="2200" dirty="0"/>
              <a:t>-1999</a:t>
            </a:r>
            <a:endParaRPr lang="en-US" sz="2200" dirty="0"/>
          </a:p>
          <a:p>
            <a:r>
              <a:rPr lang="fr-FR" sz="2200" dirty="0" smtClean="0"/>
              <a:t>2000 &gt;=</a:t>
            </a:r>
          </a:p>
          <a:p>
            <a:r>
              <a:rPr lang="fr-FR" sz="2200" dirty="0" err="1" smtClean="0"/>
              <a:t>unknown</a:t>
            </a:r>
            <a:endParaRPr lang="en-US" sz="2200" dirty="0"/>
          </a:p>
        </p:txBody>
      </p:sp>
      <p:pic>
        <p:nvPicPr>
          <p:cNvPr id="6" name="Picture 5" descr="Screen Shot 2013-06-25 at 17.40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07" y="1343858"/>
            <a:ext cx="511777" cy="3828848"/>
          </a:xfrm>
          <a:prstGeom prst="rect">
            <a:avLst/>
          </a:prstGeom>
        </p:spPr>
      </p:pic>
      <p:pic>
        <p:nvPicPr>
          <p:cNvPr id="7" name="Picture 6" descr="48.843382_2.342511_270_-004.JP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1124"/>
            <a:ext cx="1128853" cy="1412376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F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-82312" y="3350893"/>
            <a:ext cx="226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in the cluster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28853" y="3998377"/>
            <a:ext cx="5291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6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7490" y="587998"/>
            <a:ext cx="2528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&lt;= 1800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221468" y="587998"/>
            <a:ext cx="2528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1801 - 1850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54794" y="587998"/>
            <a:ext cx="25281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1915 </a:t>
            </a:r>
            <a:r>
              <a:rPr lang="en-US" sz="1600" dirty="0"/>
              <a:t>- </a:t>
            </a:r>
            <a:r>
              <a:rPr lang="en-US" sz="1600" dirty="0" smtClean="0"/>
              <a:t>1939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23520"/>
            <a:ext cx="914399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/>
              <a:t>but discriminating visually elements by </a:t>
            </a:r>
            <a:r>
              <a:rPr lang="en-US" sz="2500" dirty="0" smtClean="0"/>
              <a:t>period of </a:t>
            </a:r>
            <a:r>
              <a:rPr lang="en-US" sz="2500" dirty="0" smtClean="0"/>
              <a:t>time is </a:t>
            </a:r>
            <a:r>
              <a:rPr lang="en-US" sz="2500" dirty="0" smtClean="0"/>
              <a:t>hard</a:t>
            </a:r>
            <a:endParaRPr lang="en-US" sz="2500" dirty="0"/>
          </a:p>
        </p:txBody>
      </p:sp>
      <p:pic>
        <p:nvPicPr>
          <p:cNvPr id="10" name="Picture 9" descr="Screen Shot 2013-06-26 at 15.36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926552"/>
            <a:ext cx="9144001" cy="50837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" y="4743390"/>
            <a:ext cx="9143999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dirty="0"/>
              <a:t>1 cell = 4 </a:t>
            </a:r>
            <a:r>
              <a:rPr lang="en-US" sz="1900" dirty="0" smtClean="0"/>
              <a:t>samples max </a:t>
            </a:r>
            <a:r>
              <a:rPr lang="en-US" sz="1900" dirty="0"/>
              <a:t>from a given cluster (row) and at a given period of time (column</a:t>
            </a:r>
            <a:r>
              <a:rPr lang="en-US" sz="1900" dirty="0" smtClean="0"/>
              <a:t>)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0108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9564" y="215515"/>
            <a:ext cx="8700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However some clusters are typical of a period of time</a:t>
            </a:r>
            <a:endParaRPr lang="en-US" sz="3000" dirty="0"/>
          </a:p>
        </p:txBody>
      </p:sp>
      <p:pic>
        <p:nvPicPr>
          <p:cNvPr id="2" name="Picture 1" descr="Screen Shot 2013-06-28 at 20.26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64" y="2297275"/>
            <a:ext cx="7955154" cy="2618777"/>
          </a:xfrm>
          <a:prstGeom prst="rect">
            <a:avLst/>
          </a:prstGeom>
        </p:spPr>
      </p:pic>
      <p:pic>
        <p:nvPicPr>
          <p:cNvPr id="3" name="Picture 2" descr="48.843256_2.337519_90_-004.JP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923" y="924689"/>
            <a:ext cx="1585073" cy="1585073"/>
          </a:xfrm>
          <a:prstGeom prst="rect">
            <a:avLst/>
          </a:prstGeom>
        </p:spPr>
      </p:pic>
      <p:pic>
        <p:nvPicPr>
          <p:cNvPr id="5" name="Picture 4" descr="48.842773_2.353477_90_-004.JP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24" y="968739"/>
            <a:ext cx="1541023" cy="1541023"/>
          </a:xfrm>
          <a:prstGeom prst="rect">
            <a:avLst/>
          </a:prstGeom>
        </p:spPr>
      </p:pic>
      <p:pic>
        <p:nvPicPr>
          <p:cNvPr id="6" name="Picture 5" descr="48.846483_2.368784_270_-004.JPG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475" y="955381"/>
            <a:ext cx="1554381" cy="1554381"/>
          </a:xfrm>
          <a:prstGeom prst="rect">
            <a:avLst/>
          </a:prstGeom>
        </p:spPr>
      </p:pic>
      <p:pic>
        <p:nvPicPr>
          <p:cNvPr id="9" name="Picture 8" descr="48.843452_2.352271_270_-004.JPG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83" y="1036562"/>
            <a:ext cx="1473200" cy="1473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33534" y="4820334"/>
            <a:ext cx="6321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Histograms </a:t>
            </a:r>
            <a:r>
              <a:rPr lang="en-US" dirty="0"/>
              <a:t>of </a:t>
            </a:r>
            <a:r>
              <a:rPr lang="en-US" dirty="0" smtClean="0"/>
              <a:t>clusters </a:t>
            </a:r>
            <a:r>
              <a:rPr lang="en-US" dirty="0"/>
              <a:t>according to each period of time </a:t>
            </a:r>
          </a:p>
        </p:txBody>
      </p:sp>
    </p:spTree>
    <p:extLst>
      <p:ext uri="{BB962C8B-B14F-4D97-AF65-F5344CB8AC3E}">
        <p14:creationId xmlns:p14="http://schemas.microsoft.com/office/powerpoint/2010/main" val="1687898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8.855525_2.342784_90_-004.JP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62" y="1086618"/>
            <a:ext cx="1489363" cy="1489363"/>
          </a:xfrm>
          <a:prstGeom prst="rect">
            <a:avLst/>
          </a:prstGeom>
        </p:spPr>
      </p:pic>
      <p:pic>
        <p:nvPicPr>
          <p:cNvPr id="7" name="Picture 6" descr="48.847820_2.347600_270_-004.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02" y="1094699"/>
            <a:ext cx="1473200" cy="1473200"/>
          </a:xfrm>
          <a:prstGeom prst="rect">
            <a:avLst/>
          </a:prstGeom>
        </p:spPr>
      </p:pic>
      <p:pic>
        <p:nvPicPr>
          <p:cNvPr id="8" name="Picture 7" descr="48.853887_2.340374_270_-004.JP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84" y="1107784"/>
            <a:ext cx="1447030" cy="14470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4576" y="235053"/>
            <a:ext cx="78089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</a:t>
            </a:r>
            <a:r>
              <a:rPr lang="en-US" sz="3500" dirty="0" smtClean="0"/>
              <a:t>nd some survived along several periods</a:t>
            </a:r>
            <a:endParaRPr lang="en-US" sz="3500" dirty="0"/>
          </a:p>
        </p:txBody>
      </p:sp>
      <p:pic>
        <p:nvPicPr>
          <p:cNvPr id="11" name="Picture 10" descr="48.858603_2.361259_270_-004.JP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85" y="1114230"/>
            <a:ext cx="1434138" cy="1434138"/>
          </a:xfrm>
          <a:prstGeom prst="rect">
            <a:avLst/>
          </a:prstGeom>
        </p:spPr>
      </p:pic>
      <p:pic>
        <p:nvPicPr>
          <p:cNvPr id="12" name="Picture 11" descr="Screen Shot 2013-06-28 at 20.19.3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26" y="2520756"/>
            <a:ext cx="82169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266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istogram_top400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15" t="-29576" r="-6593" b="33207"/>
          <a:stretch/>
        </p:blipFill>
        <p:spPr>
          <a:xfrm>
            <a:off x="0" y="-2457826"/>
            <a:ext cx="8995544" cy="8008513"/>
          </a:xfrm>
        </p:spPr>
      </p:pic>
    </p:spTree>
    <p:extLst>
      <p:ext uri="{BB962C8B-B14F-4D97-AF65-F5344CB8AC3E}">
        <p14:creationId xmlns:p14="http://schemas.microsoft.com/office/powerpoint/2010/main" val="148658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Several issues remain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951"/>
            <a:ext cx="8229600" cy="339447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We use the results from [1] which is a </a:t>
            </a:r>
            <a:r>
              <a:rPr lang="en-US" b="1" dirty="0" smtClean="0"/>
              <a:t>small sample (</a:t>
            </a:r>
            <a:r>
              <a:rPr lang="en-US" dirty="0" smtClean="0"/>
              <a:t>only </a:t>
            </a:r>
            <a:r>
              <a:rPr lang="en-US" dirty="0"/>
              <a:t>5k - &lt;4</a:t>
            </a:r>
            <a:r>
              <a:rPr lang="en-US" dirty="0" smtClean="0"/>
              <a:t>% from the 128K GSV images in Paris)</a:t>
            </a:r>
          </a:p>
          <a:p>
            <a:pPr lvl="1"/>
            <a:endParaRPr lang="en-US" dirty="0" smtClean="0"/>
          </a:p>
          <a:p>
            <a:r>
              <a:rPr lang="en-US" dirty="0"/>
              <a:t>V</a:t>
            </a:r>
            <a:r>
              <a:rPr lang="en-US" dirty="0" smtClean="0"/>
              <a:t>isual elements </a:t>
            </a:r>
            <a:r>
              <a:rPr lang="en-US" b="1" dirty="0" smtClean="0"/>
              <a:t>are not </a:t>
            </a:r>
            <a:r>
              <a:rPr lang="en-US" dirty="0" smtClean="0"/>
              <a:t>architectural elements</a:t>
            </a:r>
          </a:p>
          <a:p>
            <a:pPr marL="0" indent="0">
              <a:buNone/>
            </a:pPr>
            <a:r>
              <a:rPr lang="en-US" sz="2100" dirty="0" smtClean="0"/>
              <a:t>[1] generates lots of meaningless and repetitive clusters from an architectural point of view </a:t>
            </a:r>
            <a:r>
              <a:rPr lang="en-US" sz="2100" dirty="0"/>
              <a:t>(e.g. </a:t>
            </a:r>
            <a:r>
              <a:rPr lang="en-US" sz="2100" dirty="0" smtClean="0"/>
              <a:t>cluster of a corner </a:t>
            </a:r>
            <a:r>
              <a:rPr lang="en-US" sz="2100" dirty="0"/>
              <a:t>of </a:t>
            </a:r>
            <a:r>
              <a:rPr lang="en-US" sz="2100" dirty="0" smtClean="0"/>
              <a:t>door, or just a part of a balcony, or clusters of exactly 4 windows). </a:t>
            </a:r>
          </a:p>
          <a:p>
            <a:pPr>
              <a:buFont typeface="Wingdings" charset="0"/>
              <a:buChar char="è"/>
            </a:pPr>
            <a:r>
              <a:rPr lang="en-US" sz="2100" dirty="0" smtClean="0"/>
              <a:t>Need to inject the knowledge of architects to produce semantically more meaningful clusters i.e. more aligned with an architectural representation of the visual world</a:t>
            </a:r>
          </a:p>
        </p:txBody>
      </p:sp>
    </p:spTree>
    <p:extLst>
      <p:ext uri="{BB962C8B-B14F-4D97-AF65-F5344CB8AC3E}">
        <p14:creationId xmlns:p14="http://schemas.microsoft.com/office/powerpoint/2010/main" val="129769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24 at 19.50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67065"/>
            <a:ext cx="9179792" cy="6210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10" y="-28003"/>
            <a:ext cx="9179793" cy="85725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128K Google Street View images of Paris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652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6-24 at 19.50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67065"/>
            <a:ext cx="9179792" cy="6210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710" y="-28003"/>
            <a:ext cx="9179793" cy="85725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128K Google Street View images in Paris</a:t>
            </a:r>
            <a:endParaRPr lang="en-US" dirty="0"/>
          </a:p>
        </p:txBody>
      </p:sp>
      <p:pic>
        <p:nvPicPr>
          <p:cNvPr id="5" name="Picture 4" descr="48.843382_2.342511_270_-00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33" y="1002793"/>
            <a:ext cx="4118202" cy="2362687"/>
          </a:xfrm>
          <a:prstGeom prst="rect">
            <a:avLst/>
          </a:prstGeom>
          <a:effectLst>
            <a:outerShdw blurRad="50800" dist="38100" dir="2700000" sx="102000" sy="102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Straight Arrow Connector 5"/>
          <p:cNvCxnSpPr>
            <a:stCxn id="5" idx="2"/>
          </p:cNvCxnSpPr>
          <p:nvPr/>
        </p:nvCxnSpPr>
        <p:spPr>
          <a:xfrm flipH="1">
            <a:off x="2122043" y="3365480"/>
            <a:ext cx="200791" cy="16317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69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3477" y="1122251"/>
            <a:ext cx="67051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/>
              <a:t>first.. </a:t>
            </a:r>
            <a:r>
              <a:rPr lang="en-US" sz="3000" dirty="0" smtClean="0"/>
              <a:t>where to find a large corpus like the million digitalized books from </a:t>
            </a:r>
            <a:r>
              <a:rPr lang="en-US" sz="3000" dirty="0"/>
              <a:t>G</a:t>
            </a:r>
            <a:r>
              <a:rPr lang="en-US" sz="3000" dirty="0" smtClean="0"/>
              <a:t>oogle?</a:t>
            </a:r>
          </a:p>
        </p:txBody>
      </p:sp>
    </p:spTree>
    <p:extLst>
      <p:ext uri="{BB962C8B-B14F-4D97-AF65-F5344CB8AC3E}">
        <p14:creationId xmlns:p14="http://schemas.microsoft.com/office/powerpoint/2010/main" val="192147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3188" y="85085"/>
            <a:ext cx="7337542" cy="5852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idea: </a:t>
            </a:r>
            <a:r>
              <a:rPr lang="en-US" dirty="0" smtClean="0"/>
              <a:t>combining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3285" y="4543573"/>
            <a:ext cx="88265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“Quantitative analysis of culture using millions of </a:t>
            </a:r>
            <a:r>
              <a:rPr lang="en-US" sz="2200" b="1" dirty="0"/>
              <a:t>digitized</a:t>
            </a:r>
            <a:r>
              <a:rPr lang="en-US" sz="2200" dirty="0"/>
              <a:t> </a:t>
            </a:r>
            <a:r>
              <a:rPr lang="en-US" sz="2200" strike="sngStrike" dirty="0"/>
              <a:t>Books</a:t>
            </a:r>
            <a:r>
              <a:rPr lang="en-US" sz="2200" dirty="0"/>
              <a:t> </a:t>
            </a:r>
            <a:r>
              <a:rPr lang="en-US" sz="2200" b="1" dirty="0"/>
              <a:t>Streets</a:t>
            </a:r>
            <a:r>
              <a:rPr lang="en-US" sz="2200" dirty="0"/>
              <a:t>” ?</a:t>
            </a:r>
          </a:p>
        </p:txBody>
      </p:sp>
      <p:pic>
        <p:nvPicPr>
          <p:cNvPr id="5" name="Picture 4" descr="Screen Shot 2013-06-24 at 19.43.17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975" y="1406927"/>
            <a:ext cx="4211195" cy="28761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9051" y="2303486"/>
            <a:ext cx="37627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/>
              <a:t>+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348" y="778740"/>
            <a:ext cx="4225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Large </a:t>
            </a:r>
            <a:r>
              <a:rPr lang="en-US" dirty="0"/>
              <a:t>dataset of </a:t>
            </a:r>
            <a:r>
              <a:rPr lang="en-US" b="1" dirty="0" err="1" smtClean="0"/>
              <a:t>geolocated</a:t>
            </a:r>
            <a:r>
              <a:rPr lang="en-US" dirty="0" smtClean="0"/>
              <a:t> </a:t>
            </a:r>
            <a:r>
              <a:rPr lang="en-US" dirty="0"/>
              <a:t>Google Street View images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5621973" y="908972"/>
            <a:ext cx="2468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digitalized cadaster </a:t>
            </a:r>
            <a:r>
              <a:rPr lang="en-US" dirty="0" smtClean="0"/>
              <a:t>data </a:t>
            </a:r>
            <a:endParaRPr lang="en-US" dirty="0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" t="13111" r="54578" b="34926"/>
          <a:stretch/>
        </p:blipFill>
        <p:spPr>
          <a:xfrm>
            <a:off x="211661" y="1418687"/>
            <a:ext cx="4142803" cy="287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0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48.843382_2.342511_270_-00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48.843382_2.342511_270_-004.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468" y="850473"/>
            <a:ext cx="1591532" cy="1591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8" name="Picture 7" descr="48.843382_2.342511_270_-004.JP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04" y="1882771"/>
            <a:ext cx="1570646" cy="1570646"/>
          </a:xfrm>
          <a:prstGeom prst="rect">
            <a:avLst/>
          </a:prstGeom>
          <a:ln>
            <a:solidFill>
              <a:srgbClr val="CCFFCC"/>
            </a:solidFill>
          </a:ln>
        </p:spPr>
      </p:pic>
      <p:pic>
        <p:nvPicPr>
          <p:cNvPr id="9" name="Picture 8" descr="48.843382_2.342511_270_-004.JP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93" y="0"/>
            <a:ext cx="2072442" cy="2072442"/>
          </a:xfrm>
          <a:prstGeom prst="rect">
            <a:avLst/>
          </a:prstGeom>
          <a:ln>
            <a:solidFill>
              <a:srgbClr val="CCFFCC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0" y="4277343"/>
            <a:ext cx="9194127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In a previous work [1] we were able to automatically extract visual elements in </a:t>
            </a:r>
            <a:r>
              <a:rPr lang="en-US" sz="2500" b="1" dirty="0" smtClean="0"/>
              <a:t>5K</a:t>
            </a:r>
            <a:r>
              <a:rPr lang="en-US" sz="2500" dirty="0" smtClean="0"/>
              <a:t> </a:t>
            </a:r>
            <a:r>
              <a:rPr lang="en-US" sz="2500" dirty="0" err="1" smtClean="0"/>
              <a:t>geolocated</a:t>
            </a:r>
            <a:r>
              <a:rPr lang="en-US" sz="2500" dirty="0" smtClean="0"/>
              <a:t> GSV images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61352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272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44" y="0"/>
            <a:ext cx="7919099" cy="4949437"/>
          </a:xfrm>
          <a:prstGeom prst="rect">
            <a:avLst/>
          </a:prstGeom>
        </p:spPr>
      </p:pic>
      <p:pic>
        <p:nvPicPr>
          <p:cNvPr id="8" name="Picture 7" descr="48.843382_2.342511_270_-004.JP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07" y="705596"/>
            <a:ext cx="776085" cy="717356"/>
          </a:xfrm>
          <a:prstGeom prst="rect">
            <a:avLst/>
          </a:prstGeom>
          <a:solidFill>
            <a:schemeClr val="accent3"/>
          </a:solidFill>
          <a:ln w="25400">
            <a:solidFill>
              <a:srgbClr val="FF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82114" y="4281726"/>
            <a:ext cx="8024930" cy="86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500" dirty="0"/>
              <a:t>a</a:t>
            </a:r>
            <a:r>
              <a:rPr lang="en-US" sz="2500" dirty="0" smtClean="0"/>
              <a:t>nd gather in clusters </a:t>
            </a:r>
            <a:r>
              <a:rPr lang="en-US" sz="2500" dirty="0"/>
              <a:t>discriminative from an given </a:t>
            </a:r>
            <a:r>
              <a:rPr lang="en-US" sz="2500" dirty="0" smtClean="0"/>
              <a:t>area </a:t>
            </a:r>
          </a:p>
          <a:p>
            <a:r>
              <a:rPr lang="en-US" sz="2500" dirty="0"/>
              <a:t>(</a:t>
            </a:r>
            <a:r>
              <a:rPr lang="en-US" sz="2500" dirty="0" smtClean="0"/>
              <a:t>e.g. Paris vs. other cities)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13691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Screen Shot 2013-06-24 at 19.32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1" b="4821"/>
          <a:stretch>
            <a:fillRect/>
          </a:stretch>
        </p:blipFill>
        <p:spPr>
          <a:xfrm>
            <a:off x="685800" y="810428"/>
            <a:ext cx="7878865" cy="433307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6710" y="-28003"/>
            <a:ext cx="9179793" cy="8572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We recently combined the results with the cadaster of Paris containing 128k buildings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5067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3-06-24 at 19.33.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 b="19944"/>
          <a:stretch>
            <a:fillRect/>
          </a:stretch>
        </p:blipFill>
        <p:spPr>
          <a:xfrm>
            <a:off x="-1371759" y="1"/>
            <a:ext cx="12469965" cy="5143500"/>
          </a:xfr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6710" y="-28003"/>
            <a:ext cx="9179793" cy="8572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We recently combined the results with the cadaster of Paris containing 128k buildings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57499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3-06-24 at 19.43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1572"/>
            <a:ext cx="9144000" cy="624507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6710" y="-28003"/>
            <a:ext cx="9179793" cy="85725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We recently combined the results with the cadaster of Paris containing 128k buildings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7296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4095</TotalTime>
  <Words>622</Words>
  <Application>Microsoft Macintosh PowerPoint</Application>
  <PresentationFormat>On-screen Show (16:9)</PresentationFormat>
  <Paragraphs>86</Paragraphs>
  <Slides>28</Slides>
  <Notes>7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that we simplified to get only (115k) exterior facades</vt:lpstr>
      <vt:lpstr>We can then project each visual element to a building and associate its cadaster metadata</vt:lpstr>
      <vt:lpstr>PowerPoint Presentation</vt:lpstr>
      <vt:lpstr>Period &lt;1800</vt:lpstr>
      <vt:lpstr>Period &lt;1800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produce spatial + temporal distribution of a cluster </vt:lpstr>
      <vt:lpstr>PowerPoint Presentation</vt:lpstr>
      <vt:lpstr>PowerPoint Presentation</vt:lpstr>
      <vt:lpstr>PowerPoint Presentation</vt:lpstr>
      <vt:lpstr>PowerPoint Presentation</vt:lpstr>
      <vt:lpstr>Several issues remain</vt:lpstr>
      <vt:lpstr>128K Google Street View images of Paris</vt:lpstr>
      <vt:lpstr>128K Google Street View images in Paris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INRIA Rocquencourt</cp:lastModifiedBy>
  <cp:revision>120</cp:revision>
  <dcterms:created xsi:type="dcterms:W3CDTF">2010-04-12T23:12:02Z</dcterms:created>
  <dcterms:modified xsi:type="dcterms:W3CDTF">2013-06-28T18:46:47Z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